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150072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838456" y="427673"/>
            <a:ext cx="5044440" cy="583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93"/>
              </a:lnSpc>
              <a:buNone/>
            </a:pPr>
            <a:r>
              <a:rPr lang="en-US" sz="36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AWS by Vidyasagar VB</a:t>
            </a:r>
            <a:endParaRPr lang="en-US" sz="36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56" y="1321832"/>
            <a:ext cx="6953488" cy="695348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838456" y="8461891"/>
            <a:ext cx="248841" cy="248841"/>
          </a:xfrm>
          <a:prstGeom prst="roundRect">
            <a:avLst>
              <a:gd name="adj" fmla="val 36742681"/>
            </a:avLst>
          </a:prstGeom>
          <a:solidFill>
            <a:srgbClr val="20DF0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920966" y="8403431"/>
            <a:ext cx="8382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</a:t>
            </a:r>
            <a:endParaRPr lang="en-US" sz="1152" dirty="0"/>
          </a:p>
        </p:txBody>
      </p:sp>
      <p:sp>
        <p:nvSpPr>
          <p:cNvPr id="8" name="Text 4"/>
          <p:cNvSpPr/>
          <p:nvPr/>
        </p:nvSpPr>
        <p:spPr>
          <a:xfrm>
            <a:off x="4165044" y="8450223"/>
            <a:ext cx="1447800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3"/>
              </a:lnSpc>
              <a:buNone/>
            </a:pPr>
            <a:r>
              <a:rPr lang="en-US" sz="1531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Vidyasagar  VB</a:t>
            </a:r>
            <a:endParaRPr lang="en-US" sz="1531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0002E">
              <a:alpha val="75000"/>
            </a:srgbClr>
          </a:solidFill>
          <a:ln w="48339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992755" y="531733"/>
            <a:ext cx="8153400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58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-11 ASG with ELB and Elastic IP</a:t>
            </a:r>
            <a:endParaRPr lang="en-US" sz="3807" dirty="0"/>
          </a:p>
        </p:txBody>
      </p:sp>
      <p:sp>
        <p:nvSpPr>
          <p:cNvPr id="5" name="Text 2"/>
          <p:cNvSpPr/>
          <p:nvPr/>
        </p:nvSpPr>
        <p:spPr>
          <a:xfrm>
            <a:off x="3301960" y="1522690"/>
            <a:ext cx="8335566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Char char="•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an Autoscaling group</a:t>
            </a:r>
            <a:endParaRPr lang="en-US" sz="1523" dirty="0"/>
          </a:p>
        </p:txBody>
      </p:sp>
      <p:sp>
        <p:nvSpPr>
          <p:cNvPr id="6" name="Text 3"/>
          <p:cNvSpPr/>
          <p:nvPr/>
        </p:nvSpPr>
        <p:spPr>
          <a:xfrm>
            <a:off x="3301960" y="1909286"/>
            <a:ext cx="8335566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Char char="•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launch template</a:t>
            </a:r>
            <a:endParaRPr lang="en-US" sz="1523" dirty="0"/>
          </a:p>
        </p:txBody>
      </p:sp>
      <p:sp>
        <p:nvSpPr>
          <p:cNvPr id="7" name="Text 4"/>
          <p:cNvSpPr/>
          <p:nvPr/>
        </p:nvSpPr>
        <p:spPr>
          <a:xfrm>
            <a:off x="3301960" y="2295882"/>
            <a:ext cx="8335566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Char char="•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a load balancer already exists, go to Load Balancing and click "Attach to an Existing Load Balancer"</a:t>
            </a:r>
            <a:endParaRPr lang="en-US" sz="1523" dirty="0"/>
          </a:p>
        </p:txBody>
      </p:sp>
      <p:sp>
        <p:nvSpPr>
          <p:cNvPr id="8" name="Text 5"/>
          <p:cNvSpPr/>
          <p:nvPr/>
        </p:nvSpPr>
        <p:spPr>
          <a:xfrm>
            <a:off x="3301960" y="2682478"/>
            <a:ext cx="8335566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Char char="•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 application load balancer as the load balancer type</a:t>
            </a:r>
            <a:endParaRPr lang="en-US" sz="1523" dirty="0"/>
          </a:p>
        </p:txBody>
      </p:sp>
      <p:sp>
        <p:nvSpPr>
          <p:cNvPr id="9" name="Text 6"/>
          <p:cNvSpPr/>
          <p:nvPr/>
        </p:nvSpPr>
        <p:spPr>
          <a:xfrm>
            <a:off x="2992755" y="3281839"/>
            <a:ext cx="3867388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58"/>
              </a:lnSpc>
              <a:buNone/>
            </a:pPr>
            <a:endParaRPr lang="en-US" sz="3807" dirty="0"/>
          </a:p>
        </p:txBody>
      </p:sp>
      <p:sp>
        <p:nvSpPr>
          <p:cNvPr id="10" name="Text 7"/>
          <p:cNvSpPr/>
          <p:nvPr/>
        </p:nvSpPr>
        <p:spPr>
          <a:xfrm>
            <a:off x="2992755" y="4176117"/>
            <a:ext cx="5897880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58"/>
              </a:lnSpc>
              <a:buNone/>
            </a:pPr>
            <a:r>
              <a:rPr lang="en-US" sz="380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-12 </a:t>
            </a:r>
            <a:pPr indent="0" marL="0">
              <a:lnSpc>
                <a:spcPts val="4758"/>
              </a:lnSpc>
              <a:buNone/>
            </a:pPr>
            <a:r>
              <a:rPr lang="en-US" sz="3807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S3</a:t>
            </a:r>
            <a:endParaRPr lang="en-US" sz="3807" dirty="0"/>
          </a:p>
        </p:txBody>
      </p:sp>
      <p:sp>
        <p:nvSpPr>
          <p:cNvPr id="11" name="Text 8"/>
          <p:cNvSpPr/>
          <p:nvPr/>
        </p:nvSpPr>
        <p:spPr>
          <a:xfrm>
            <a:off x="3302079" y="5070396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1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new bucket</a:t>
            </a:r>
            <a:endParaRPr lang="en-US" sz="1523" dirty="0"/>
          </a:p>
        </p:txBody>
      </p:sp>
      <p:sp>
        <p:nvSpPr>
          <p:cNvPr id="12" name="Text 9"/>
          <p:cNvSpPr/>
          <p:nvPr/>
        </p:nvSpPr>
        <p:spPr>
          <a:xfrm>
            <a:off x="3302079" y="5456992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2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Object ACL's</a:t>
            </a:r>
            <a:endParaRPr lang="en-US" sz="1523" dirty="0"/>
          </a:p>
        </p:txBody>
      </p:sp>
      <p:sp>
        <p:nvSpPr>
          <p:cNvPr id="13" name="Text 10"/>
          <p:cNvSpPr/>
          <p:nvPr/>
        </p:nvSpPr>
        <p:spPr>
          <a:xfrm>
            <a:off x="3302079" y="5843588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3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Disable bucket versioning</a:t>
            </a:r>
            <a:endParaRPr lang="en-US" sz="1523" dirty="0"/>
          </a:p>
        </p:txBody>
      </p:sp>
      <p:sp>
        <p:nvSpPr>
          <p:cNvPr id="14" name="Text 11"/>
          <p:cNvSpPr/>
          <p:nvPr/>
        </p:nvSpPr>
        <p:spPr>
          <a:xfrm>
            <a:off x="3302079" y="6230183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4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SSE-S3 as the encryption type</a:t>
            </a:r>
            <a:endParaRPr lang="en-US" sz="1523" dirty="0"/>
          </a:p>
        </p:txBody>
      </p:sp>
      <p:sp>
        <p:nvSpPr>
          <p:cNvPr id="15" name="Text 12"/>
          <p:cNvSpPr/>
          <p:nvPr/>
        </p:nvSpPr>
        <p:spPr>
          <a:xfrm>
            <a:off x="3302079" y="6616779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5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Disable bucket keys</a:t>
            </a:r>
            <a:endParaRPr lang="en-US" sz="1523" dirty="0"/>
          </a:p>
        </p:txBody>
      </p:sp>
      <p:sp>
        <p:nvSpPr>
          <p:cNvPr id="16" name="Text 13"/>
          <p:cNvSpPr/>
          <p:nvPr/>
        </p:nvSpPr>
        <p:spPr>
          <a:xfrm>
            <a:off x="3302079" y="7003375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6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Objects and upload the file</a:t>
            </a:r>
            <a:endParaRPr lang="en-US" sz="1523" dirty="0"/>
          </a:p>
        </p:txBody>
      </p:sp>
      <p:sp>
        <p:nvSpPr>
          <p:cNvPr id="17" name="Text 14"/>
          <p:cNvSpPr/>
          <p:nvPr/>
        </p:nvSpPr>
        <p:spPr>
          <a:xfrm>
            <a:off x="3302079" y="7389971"/>
            <a:ext cx="833544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36"/>
              </a:lnSpc>
              <a:buSzPct val="100000"/>
              <a:buFont typeface="+mj-lt"/>
              <a:buAutoNum type="arabicPeriod" startAt="7"/>
            </a:pPr>
            <a:r>
              <a:rPr lang="en-US" sz="152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you want to give public access, untick "Block all public access"</a:t>
            </a:r>
            <a:endParaRPr lang="en-US" sz="1523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896422"/>
            <a:ext cx="9933503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-13 </a:t>
            </a:r>
            <a:pPr indent="0" marL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S3 static website hosting, encryption, bucket versioning, and storage classes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342388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bucket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386810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Upload the files to the bucket to host a static website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31232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properties and enable static website hosting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75654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the location of the index.html file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20076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you encounter a 403 forbidden error, make sure the bucket policy allows public reads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564499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permissions and make the bucket policy public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03790" y="608921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actions section, select "getobject"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03790" y="653343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 the ARN and generate a policy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703790" y="697765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bucket versioning and enable it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368743"/>
            <a:ext cx="7658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Day-14 S3 CLI and Cloudfront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50745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an instance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295167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an IAM user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39590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the instance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384012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Install AWS CLI in Ubuntu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428434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AWS CLI installation and copy the provided curl command into the command prompt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472856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First, run "apt install unzip"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03790" y="517278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Then, unzip AWS CLI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03790" y="561701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meantime, create an access key and secret key for the user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703790" y="606123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CloudFront distribution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703790" y="650545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the S3 bucket, select a bucket, and go to permissions to add a bucket policy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53032" y="610433"/>
            <a:ext cx="5715000" cy="693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2"/>
              </a:lnSpc>
              <a:buNone/>
            </a:pPr>
            <a:r>
              <a:rPr lang="en-US" sz="43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-15 AWS Lambda</a:t>
            </a:r>
            <a:endParaRPr lang="en-US" sz="4370" dirty="0"/>
          </a:p>
        </p:txBody>
      </p:sp>
      <p:sp>
        <p:nvSpPr>
          <p:cNvPr id="5" name="Text 2"/>
          <p:cNvSpPr/>
          <p:nvPr/>
        </p:nvSpPr>
        <p:spPr>
          <a:xfrm>
            <a:off x="2708077" y="1748076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Lambda and create a function</a:t>
            </a:r>
            <a:endParaRPr lang="en-US" sz="1748" dirty="0"/>
          </a:p>
        </p:txBody>
      </p:sp>
      <p:sp>
        <p:nvSpPr>
          <p:cNvPr id="6" name="Text 3"/>
          <p:cNvSpPr/>
          <p:nvPr/>
        </p:nvSpPr>
        <p:spPr>
          <a:xfrm>
            <a:off x="2708077" y="2192060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IAM roles and set up access permissions</a:t>
            </a:r>
            <a:endParaRPr lang="en-US" sz="1748" dirty="0"/>
          </a:p>
        </p:txBody>
      </p:sp>
      <p:sp>
        <p:nvSpPr>
          <p:cNvPr id="7" name="Text 4"/>
          <p:cNvSpPr/>
          <p:nvPr/>
        </p:nvSpPr>
        <p:spPr>
          <a:xfrm>
            <a:off x="2353032" y="2880241"/>
            <a:ext cx="9924336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2"/>
              </a:lnSpc>
              <a:buNone/>
            </a:pPr>
            <a:r>
              <a:rPr lang="en-US" sz="43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-16 Amazon EFS and Amazon SSM</a:t>
            </a:r>
            <a:endParaRPr lang="en-US" sz="4370" dirty="0"/>
          </a:p>
        </p:txBody>
      </p:sp>
      <p:sp>
        <p:nvSpPr>
          <p:cNvPr id="8" name="Text 5"/>
          <p:cNvSpPr/>
          <p:nvPr/>
        </p:nvSpPr>
        <p:spPr>
          <a:xfrm>
            <a:off x="2708077" y="4600456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an instance</a:t>
            </a:r>
            <a:endParaRPr lang="en-US" sz="1748" dirty="0"/>
          </a:p>
        </p:txBody>
      </p:sp>
      <p:sp>
        <p:nvSpPr>
          <p:cNvPr id="9" name="Text 6"/>
          <p:cNvSpPr/>
          <p:nvPr/>
        </p:nvSpPr>
        <p:spPr>
          <a:xfrm>
            <a:off x="2708077" y="5044440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File Systems, click on EFS, and create a file system</a:t>
            </a:r>
            <a:endParaRPr lang="en-US" sz="1748" dirty="0"/>
          </a:p>
        </p:txBody>
      </p:sp>
      <p:sp>
        <p:nvSpPr>
          <p:cNvPr id="10" name="Text 7"/>
          <p:cNvSpPr/>
          <p:nvPr/>
        </p:nvSpPr>
        <p:spPr>
          <a:xfrm>
            <a:off x="2708077" y="5488424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role in IAM and click on AWS service</a:t>
            </a:r>
            <a:endParaRPr lang="en-US" sz="1748" dirty="0"/>
          </a:p>
        </p:txBody>
      </p:sp>
      <p:sp>
        <p:nvSpPr>
          <p:cNvPr id="11" name="Text 8"/>
          <p:cNvSpPr/>
          <p:nvPr/>
        </p:nvSpPr>
        <p:spPr>
          <a:xfrm>
            <a:off x="2708077" y="5932408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use case, select EC2 role for AWS Systems Manager</a:t>
            </a:r>
            <a:endParaRPr lang="en-US" sz="1748" dirty="0"/>
          </a:p>
        </p:txBody>
      </p:sp>
      <p:sp>
        <p:nvSpPr>
          <p:cNvPr id="12" name="Text 9"/>
          <p:cNvSpPr/>
          <p:nvPr/>
        </p:nvSpPr>
        <p:spPr>
          <a:xfrm>
            <a:off x="2708077" y="6376392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instance actions, click on security, and modify the IAM role</a:t>
            </a:r>
            <a:endParaRPr lang="en-US" sz="1748" dirty="0"/>
          </a:p>
        </p:txBody>
      </p:sp>
      <p:sp>
        <p:nvSpPr>
          <p:cNvPr id="13" name="Text 10"/>
          <p:cNvSpPr/>
          <p:nvPr/>
        </p:nvSpPr>
        <p:spPr>
          <a:xfrm>
            <a:off x="2708077" y="6820376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Stop the instance and restart it</a:t>
            </a:r>
            <a:endParaRPr lang="en-US" sz="1748" dirty="0"/>
          </a:p>
        </p:txBody>
      </p:sp>
      <p:sp>
        <p:nvSpPr>
          <p:cNvPr id="14" name="Text 11"/>
          <p:cNvSpPr/>
          <p:nvPr/>
        </p:nvSpPr>
        <p:spPr>
          <a:xfrm>
            <a:off x="2708077" y="7264360"/>
            <a:ext cx="956929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to the instance</a:t>
            </a:r>
            <a:endParaRPr lang="en-US" sz="1748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0002E">
              <a:alpha val="75000"/>
            </a:srgbClr>
          </a:solidFill>
          <a:ln w="39767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755708" y="437793"/>
            <a:ext cx="3962400" cy="497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18"/>
              </a:lnSpc>
              <a:buNone/>
            </a:pPr>
            <a:r>
              <a:rPr lang="en-US" sz="31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-17 Amazon RDS</a:t>
            </a:r>
            <a:endParaRPr lang="en-US" sz="3135" dirty="0"/>
          </a:p>
        </p:txBody>
      </p:sp>
      <p:sp>
        <p:nvSpPr>
          <p:cNvPr id="5" name="Text 2"/>
          <p:cNvSpPr/>
          <p:nvPr/>
        </p:nvSpPr>
        <p:spPr>
          <a:xfrm>
            <a:off x="4010263" y="1253847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SQLyog and install it</a:t>
            </a:r>
            <a:endParaRPr lang="en-US" sz="1254" dirty="0"/>
          </a:p>
        </p:txBody>
      </p:sp>
      <p:sp>
        <p:nvSpPr>
          <p:cNvPr id="6" name="Text 3"/>
          <p:cNvSpPr/>
          <p:nvPr/>
        </p:nvSpPr>
        <p:spPr>
          <a:xfrm>
            <a:off x="4010263" y="1572101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database</a:t>
            </a:r>
            <a:endParaRPr lang="en-US" sz="1254" dirty="0"/>
          </a:p>
        </p:txBody>
      </p:sp>
      <p:sp>
        <p:nvSpPr>
          <p:cNvPr id="7" name="Text 4"/>
          <p:cNvSpPr/>
          <p:nvPr/>
        </p:nvSpPr>
        <p:spPr>
          <a:xfrm>
            <a:off x="3755708" y="2065615"/>
            <a:ext cx="7118866" cy="995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18"/>
              </a:lnSpc>
              <a:buNone/>
            </a:pPr>
            <a:r>
              <a:rPr lang="en-US" sz="31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-18 Route53 and Amazon Trusted Advisor</a:t>
            </a:r>
            <a:endParaRPr lang="en-US" sz="3135" dirty="0"/>
          </a:p>
        </p:txBody>
      </p:sp>
      <p:sp>
        <p:nvSpPr>
          <p:cNvPr id="8" name="Text 5"/>
          <p:cNvSpPr/>
          <p:nvPr/>
        </p:nvSpPr>
        <p:spPr>
          <a:xfrm>
            <a:off x="4010263" y="3299817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Click on "Register Domain" and search for a domain</a:t>
            </a:r>
            <a:endParaRPr lang="en-US" sz="1254" dirty="0"/>
          </a:p>
        </p:txBody>
      </p:sp>
      <p:sp>
        <p:nvSpPr>
          <p:cNvPr id="9" name="Text 6"/>
          <p:cNvSpPr/>
          <p:nvPr/>
        </p:nvSpPr>
        <p:spPr>
          <a:xfrm>
            <a:off x="4010263" y="3618071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Purchase a domain name</a:t>
            </a:r>
            <a:endParaRPr lang="en-US" sz="1254" dirty="0"/>
          </a:p>
        </p:txBody>
      </p:sp>
      <p:sp>
        <p:nvSpPr>
          <p:cNvPr id="10" name="Text 7"/>
          <p:cNvSpPr/>
          <p:nvPr/>
        </p:nvSpPr>
        <p:spPr>
          <a:xfrm>
            <a:off x="4010263" y="3936325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DNS management, create a hosted zone</a:t>
            </a:r>
            <a:endParaRPr lang="en-US" sz="1254" dirty="0"/>
          </a:p>
        </p:txBody>
      </p:sp>
      <p:sp>
        <p:nvSpPr>
          <p:cNvPr id="11" name="Text 8"/>
          <p:cNvSpPr/>
          <p:nvPr/>
        </p:nvSpPr>
        <p:spPr>
          <a:xfrm>
            <a:off x="4010263" y="4254579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Click on "Type" and select "Public Hosted Zone"</a:t>
            </a:r>
            <a:endParaRPr lang="en-US" sz="1254" dirty="0"/>
          </a:p>
        </p:txBody>
      </p:sp>
      <p:sp>
        <p:nvSpPr>
          <p:cNvPr id="12" name="Text 9"/>
          <p:cNvSpPr/>
          <p:nvPr/>
        </p:nvSpPr>
        <p:spPr>
          <a:xfrm>
            <a:off x="4010263" y="4572833"/>
            <a:ext cx="6864310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006"/>
              </a:lnSpc>
              <a:buSzPct val="100000"/>
              <a:buChar char="•"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"Availability Monitoring", create a health check</a:t>
            </a:r>
            <a:endParaRPr lang="en-US" sz="1254" dirty="0"/>
          </a:p>
        </p:txBody>
      </p:sp>
      <p:sp>
        <p:nvSpPr>
          <p:cNvPr id="13" name="Text 10"/>
          <p:cNvSpPr/>
          <p:nvPr/>
        </p:nvSpPr>
        <p:spPr>
          <a:xfrm>
            <a:off x="3755708" y="5066348"/>
            <a:ext cx="3451860" cy="497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18"/>
              </a:lnSpc>
              <a:buNone/>
            </a:pPr>
            <a:r>
              <a:rPr lang="en-US" sz="31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Interview Question</a:t>
            </a:r>
            <a:endParaRPr lang="en-US" sz="3135" dirty="0"/>
          </a:p>
        </p:txBody>
      </p:sp>
      <p:sp>
        <p:nvSpPr>
          <p:cNvPr id="14" name="Text 11"/>
          <p:cNvSpPr/>
          <p:nvPr/>
        </p:nvSpPr>
        <p:spPr>
          <a:xfrm>
            <a:off x="3755708" y="5802868"/>
            <a:ext cx="711886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6"/>
              </a:lnSpc>
              <a:buNone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is the difference between Aname and Cname?</a:t>
            </a:r>
            <a:endParaRPr lang="en-US" sz="1254" dirty="0"/>
          </a:p>
        </p:txBody>
      </p:sp>
      <p:sp>
        <p:nvSpPr>
          <p:cNvPr id="15" name="Text 12"/>
          <p:cNvSpPr/>
          <p:nvPr/>
        </p:nvSpPr>
        <p:spPr>
          <a:xfrm>
            <a:off x="3755708" y="6236613"/>
            <a:ext cx="711886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6"/>
              </a:lnSpc>
              <a:buNone/>
            </a:pPr>
            <a:r>
              <a:rPr lang="en-US" sz="125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Aname</a:t>
            </a:r>
            <a:pPr indent="0" marL="0">
              <a:lnSpc>
                <a:spcPts val="2006"/>
              </a:lnSpc>
              <a:buNone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record points a name to a specific IP address.</a:t>
            </a:r>
            <a:endParaRPr lang="en-US" sz="1254" dirty="0"/>
          </a:p>
        </p:txBody>
      </p:sp>
      <p:sp>
        <p:nvSpPr>
          <p:cNvPr id="16" name="Text 13"/>
          <p:cNvSpPr/>
          <p:nvPr/>
        </p:nvSpPr>
        <p:spPr>
          <a:xfrm>
            <a:off x="3755708" y="6670358"/>
            <a:ext cx="711886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6"/>
              </a:lnSpc>
              <a:buNone/>
            </a:pPr>
            <a:r>
              <a:rPr lang="en-US" sz="1254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Cname</a:t>
            </a:r>
            <a:pPr indent="0" marL="0">
              <a:lnSpc>
                <a:spcPts val="2006"/>
              </a:lnSpc>
              <a:buNone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record points a name to another name.</a:t>
            </a:r>
            <a:endParaRPr lang="en-US" sz="1254" dirty="0"/>
          </a:p>
        </p:txBody>
      </p:sp>
      <p:sp>
        <p:nvSpPr>
          <p:cNvPr id="17" name="Text 14"/>
          <p:cNvSpPr/>
          <p:nvPr/>
        </p:nvSpPr>
        <p:spPr>
          <a:xfrm>
            <a:off x="3755708" y="7104102"/>
            <a:ext cx="711886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6"/>
              </a:lnSpc>
              <a:buNone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we purchase a domain name which is already purchased by someone?</a:t>
            </a:r>
            <a:endParaRPr lang="en-US" sz="1254" dirty="0"/>
          </a:p>
        </p:txBody>
      </p:sp>
      <p:sp>
        <p:nvSpPr>
          <p:cNvPr id="18" name="Text 15"/>
          <p:cNvSpPr/>
          <p:nvPr/>
        </p:nvSpPr>
        <p:spPr>
          <a:xfrm>
            <a:off x="3755708" y="7537847"/>
            <a:ext cx="7118866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6"/>
              </a:lnSpc>
              <a:buNone/>
            </a:pPr>
            <a:r>
              <a:rPr lang="en-US" sz="125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No, we cannot purchase a domain name that is already purchased by someone.</a:t>
            </a:r>
            <a:endParaRPr lang="en-US" sz="1254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812965"/>
            <a:ext cx="973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-19 Amazon Virtual Private Cloud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95167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Creating VPC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059311" y="3395901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10.0.0.0/16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84012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Creating IGW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28434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Attach IGW to VPC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472856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Creating Subnet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059311" y="5172789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10.0.1.0/24 and 10.0.2.0/24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059311" y="5617012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Enabling public IP in the subnet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03790" y="606123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public route table to IGW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24520"/>
            <a:ext cx="5715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-20 NAT Gateway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06323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CloudTrail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059311" y="2507456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Storage location – If an S3 bucket already exists, use it. Otherwise, create a new S3 bucket.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059311" y="2951678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 file SSE-KMS encryption – No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059311" y="3395901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CloudWatch logs - Optional, if needed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059311" y="3840123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Events – Accept all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059311" y="4284345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activity – Read &amp; write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059311" y="4728567"/>
            <a:ext cx="92225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Insights events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414832" y="5172789"/>
            <a:ext cx="886706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2" marL="10287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call rate – Yes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14832" y="5617012"/>
            <a:ext cx="886706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2" marL="10287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error rate – Yes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703790" y="606123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IAM user and search in the event history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703790" y="650545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NAT gateway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703790" y="694967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 private EC2 instance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1435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10815" y="566857"/>
            <a:ext cx="4998720" cy="643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69"/>
              </a:lnSpc>
              <a:buNone/>
            </a:pPr>
            <a:r>
              <a:rPr lang="en-US" sz="405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-21 VPC Peering</a:t>
            </a:r>
            <a:endParaRPr lang="en-US" sz="4055" dirty="0"/>
          </a:p>
        </p:txBody>
      </p:sp>
      <p:sp>
        <p:nvSpPr>
          <p:cNvPr id="5" name="Text 2"/>
          <p:cNvSpPr/>
          <p:nvPr/>
        </p:nvSpPr>
        <p:spPr>
          <a:xfrm>
            <a:off x="3040380" y="1622465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VPC</a:t>
            </a:r>
            <a:endParaRPr lang="en-US" sz="1622" dirty="0"/>
          </a:p>
        </p:txBody>
      </p:sp>
      <p:sp>
        <p:nvSpPr>
          <p:cNvPr id="6" name="Text 3"/>
          <p:cNvSpPr/>
          <p:nvPr/>
        </p:nvSpPr>
        <p:spPr>
          <a:xfrm>
            <a:off x="3369945" y="2034421"/>
            <a:ext cx="8549640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VPC only – Yes</a:t>
            </a:r>
            <a:endParaRPr lang="en-US" sz="1622" dirty="0"/>
          </a:p>
        </p:txBody>
      </p:sp>
      <p:sp>
        <p:nvSpPr>
          <p:cNvPr id="7" name="Text 4"/>
          <p:cNvSpPr/>
          <p:nvPr/>
        </p:nvSpPr>
        <p:spPr>
          <a:xfrm>
            <a:off x="3369945" y="2446377"/>
            <a:ext cx="8549640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IPv4 CIDR – 10.0.0.0/16</a:t>
            </a:r>
            <a:endParaRPr lang="en-US" sz="1622" dirty="0"/>
          </a:p>
        </p:txBody>
      </p:sp>
      <p:sp>
        <p:nvSpPr>
          <p:cNvPr id="8" name="Text 5"/>
          <p:cNvSpPr/>
          <p:nvPr/>
        </p:nvSpPr>
        <p:spPr>
          <a:xfrm>
            <a:off x="3369945" y="2858333"/>
            <a:ext cx="8549640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IPv4 CIDR block – Option 1</a:t>
            </a:r>
            <a:endParaRPr lang="en-US" sz="1622" dirty="0"/>
          </a:p>
        </p:txBody>
      </p:sp>
      <p:sp>
        <p:nvSpPr>
          <p:cNvPr id="9" name="Text 6"/>
          <p:cNvSpPr/>
          <p:nvPr/>
        </p:nvSpPr>
        <p:spPr>
          <a:xfrm>
            <a:off x="3369945" y="3270290"/>
            <a:ext cx="8549640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IPv6 CIDR block – Option 1</a:t>
            </a:r>
            <a:endParaRPr lang="en-US" sz="1622" dirty="0"/>
          </a:p>
        </p:txBody>
      </p:sp>
      <p:sp>
        <p:nvSpPr>
          <p:cNvPr id="10" name="Text 7"/>
          <p:cNvSpPr/>
          <p:nvPr/>
        </p:nvSpPr>
        <p:spPr>
          <a:xfrm>
            <a:off x="3040380" y="3682246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subnet</a:t>
            </a:r>
            <a:endParaRPr lang="en-US" sz="1622" dirty="0"/>
          </a:p>
        </p:txBody>
      </p:sp>
      <p:sp>
        <p:nvSpPr>
          <p:cNvPr id="11" name="Text 8"/>
          <p:cNvSpPr/>
          <p:nvPr/>
        </p:nvSpPr>
        <p:spPr>
          <a:xfrm>
            <a:off x="3040380" y="4094202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route table</a:t>
            </a:r>
            <a:endParaRPr lang="en-US" sz="1622" dirty="0"/>
          </a:p>
        </p:txBody>
      </p:sp>
      <p:sp>
        <p:nvSpPr>
          <p:cNvPr id="12" name="Text 9"/>
          <p:cNvSpPr/>
          <p:nvPr/>
        </p:nvSpPr>
        <p:spPr>
          <a:xfrm>
            <a:off x="3040380" y="4506158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EC2 instance</a:t>
            </a:r>
            <a:endParaRPr lang="en-US" sz="1622" dirty="0"/>
          </a:p>
        </p:txBody>
      </p:sp>
      <p:sp>
        <p:nvSpPr>
          <p:cNvPr id="13" name="Text 10"/>
          <p:cNvSpPr/>
          <p:nvPr/>
        </p:nvSpPr>
        <p:spPr>
          <a:xfrm>
            <a:off x="3040380" y="4918115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VPC peering connections</a:t>
            </a:r>
            <a:endParaRPr lang="en-US" sz="1622" dirty="0"/>
          </a:p>
        </p:txBody>
      </p:sp>
      <p:sp>
        <p:nvSpPr>
          <p:cNvPr id="14" name="Text 11"/>
          <p:cNvSpPr/>
          <p:nvPr/>
        </p:nvSpPr>
        <p:spPr>
          <a:xfrm>
            <a:off x="2710815" y="5556647"/>
            <a:ext cx="4991100" cy="643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69"/>
              </a:lnSpc>
              <a:buNone/>
            </a:pPr>
            <a:r>
              <a:rPr lang="en-US" sz="405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-22 CloudWatch</a:t>
            </a:r>
            <a:endParaRPr lang="en-US" sz="4055" dirty="0"/>
          </a:p>
        </p:txBody>
      </p:sp>
      <p:sp>
        <p:nvSpPr>
          <p:cNvPr id="15" name="Text 12"/>
          <p:cNvSpPr/>
          <p:nvPr/>
        </p:nvSpPr>
        <p:spPr>
          <a:xfrm>
            <a:off x="3040380" y="6509266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custom dashboard</a:t>
            </a:r>
            <a:endParaRPr lang="en-US" sz="1622" dirty="0"/>
          </a:p>
        </p:txBody>
      </p:sp>
      <p:sp>
        <p:nvSpPr>
          <p:cNvPr id="16" name="Text 13"/>
          <p:cNvSpPr/>
          <p:nvPr/>
        </p:nvSpPr>
        <p:spPr>
          <a:xfrm>
            <a:off x="3040380" y="6921222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log groups</a:t>
            </a:r>
            <a:endParaRPr lang="en-US" sz="1622" dirty="0"/>
          </a:p>
        </p:txBody>
      </p:sp>
      <p:sp>
        <p:nvSpPr>
          <p:cNvPr id="17" name="Text 14"/>
          <p:cNvSpPr/>
          <p:nvPr/>
        </p:nvSpPr>
        <p:spPr>
          <a:xfrm>
            <a:off x="3040380" y="7333178"/>
            <a:ext cx="887920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95"/>
              </a:lnSpc>
              <a:buSzPct val="100000"/>
              <a:buChar char="•"/>
            </a:pPr>
            <a:r>
              <a:rPr lang="en-US" sz="162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alarms</a:t>
            </a:r>
            <a:endParaRPr lang="en-US" sz="162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120628"/>
            <a:ext cx="5273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-01 </a:t>
            </a:r>
            <a:pPr indent="0" marL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Day -02 </a:t>
            </a:r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Iam and MFA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Day -03 </a:t>
            </a:r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Iam user, group and policy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39291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795474" y="436840"/>
            <a:ext cx="7039451" cy="983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75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-04 </a:t>
            </a:r>
            <a:pPr indent="0" marL="0">
              <a:lnSpc>
                <a:spcPts val="3875"/>
              </a:lnSpc>
              <a:buNone/>
            </a:pPr>
            <a:r>
              <a:rPr lang="en-US" sz="3100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AWS CLI and Introduction to EC2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3795474" y="1656874"/>
            <a:ext cx="4533900" cy="393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8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Creating IAM Users and Groups</a:t>
            </a:r>
            <a:endParaRPr lang="en-US" sz="2480" dirty="0"/>
          </a:p>
        </p:txBody>
      </p:sp>
      <p:sp>
        <p:nvSpPr>
          <p:cNvPr id="6" name="Text 3"/>
          <p:cNvSpPr/>
          <p:nvPr/>
        </p:nvSpPr>
        <p:spPr>
          <a:xfrm>
            <a:off x="3795474" y="2286595"/>
            <a:ext cx="2125980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8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an IAM User</a:t>
            </a:r>
            <a:endParaRPr lang="en-US" sz="1860" dirty="0"/>
          </a:p>
        </p:txBody>
      </p:sp>
      <p:sp>
        <p:nvSpPr>
          <p:cNvPr id="7" name="Text 4"/>
          <p:cNvSpPr/>
          <p:nvPr/>
        </p:nvSpPr>
        <p:spPr>
          <a:xfrm>
            <a:off x="4047411" y="2817971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1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an IAM user.</a:t>
            </a:r>
            <a:endParaRPr lang="en-US" sz="1240" dirty="0"/>
          </a:p>
        </p:txBody>
      </p:sp>
      <p:sp>
        <p:nvSpPr>
          <p:cNvPr id="8" name="Text 5"/>
          <p:cNvSpPr/>
          <p:nvPr/>
        </p:nvSpPr>
        <p:spPr>
          <a:xfrm>
            <a:off x="4047411" y="3132892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2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Assign the necessary permission policies.</a:t>
            </a:r>
            <a:endParaRPr lang="en-US" sz="1240" dirty="0"/>
          </a:p>
        </p:txBody>
      </p:sp>
      <p:sp>
        <p:nvSpPr>
          <p:cNvPr id="9" name="Text 6"/>
          <p:cNvSpPr/>
          <p:nvPr/>
        </p:nvSpPr>
        <p:spPr>
          <a:xfrm>
            <a:off x="4047411" y="3447812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3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the Security Credentials section and create an access key.</a:t>
            </a:r>
            <a:endParaRPr lang="en-US" sz="1240" dirty="0"/>
          </a:p>
        </p:txBody>
      </p:sp>
      <p:sp>
        <p:nvSpPr>
          <p:cNvPr id="10" name="Text 7"/>
          <p:cNvSpPr/>
          <p:nvPr/>
        </p:nvSpPr>
        <p:spPr>
          <a:xfrm>
            <a:off x="4047411" y="3762732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4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 "CLI" as the use case for the access key.</a:t>
            </a:r>
            <a:endParaRPr lang="en-US" sz="1240" dirty="0"/>
          </a:p>
        </p:txBody>
      </p:sp>
      <p:sp>
        <p:nvSpPr>
          <p:cNvPr id="11" name="Text 8"/>
          <p:cNvSpPr/>
          <p:nvPr/>
        </p:nvSpPr>
        <p:spPr>
          <a:xfrm>
            <a:off x="4047411" y="4077653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5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 AWS CLI using the command prompt.</a:t>
            </a:r>
            <a:endParaRPr lang="en-US" sz="1240" dirty="0"/>
          </a:p>
        </p:txBody>
      </p:sp>
      <p:sp>
        <p:nvSpPr>
          <p:cNvPr id="12" name="Text 9"/>
          <p:cNvSpPr/>
          <p:nvPr/>
        </p:nvSpPr>
        <p:spPr>
          <a:xfrm>
            <a:off x="4047411" y="4392573"/>
            <a:ext cx="6787515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6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Verify the AWS CLI installation by running the command </a:t>
            </a:r>
            <a:pPr algn="l"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aws --version</a:t>
            </a:r>
            <a:pPr algn="l"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240" dirty="0"/>
          </a:p>
        </p:txBody>
      </p:sp>
      <p:sp>
        <p:nvSpPr>
          <p:cNvPr id="13" name="Text 10"/>
          <p:cNvSpPr/>
          <p:nvPr/>
        </p:nvSpPr>
        <p:spPr>
          <a:xfrm>
            <a:off x="4047411" y="4715113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7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 the AWS CLI by providing the access key ID and secret key.</a:t>
            </a:r>
            <a:endParaRPr lang="en-US" sz="1240" dirty="0"/>
          </a:p>
        </p:txBody>
      </p:sp>
      <p:sp>
        <p:nvSpPr>
          <p:cNvPr id="14" name="Text 11"/>
          <p:cNvSpPr/>
          <p:nvPr/>
        </p:nvSpPr>
        <p:spPr>
          <a:xfrm>
            <a:off x="4047411" y="5030033"/>
            <a:ext cx="6787515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8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the IAM user by running the command </a:t>
            </a:r>
            <a:pPr algn="l"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aws iam create-user --user-name</a:t>
            </a:r>
            <a:pPr algn="l"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240" dirty="0"/>
          </a:p>
        </p:txBody>
      </p:sp>
      <p:sp>
        <p:nvSpPr>
          <p:cNvPr id="15" name="Text 12"/>
          <p:cNvSpPr/>
          <p:nvPr/>
        </p:nvSpPr>
        <p:spPr>
          <a:xfrm>
            <a:off x="4047411" y="5352574"/>
            <a:ext cx="6787515" cy="251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84"/>
              </a:lnSpc>
              <a:buSzPct val="100000"/>
              <a:buFont typeface="+mj-lt"/>
              <a:buAutoNum type="arabicPeriod" startAt="9"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back to the AWS Management Console and refresh to see the newly created user.</a:t>
            </a:r>
            <a:endParaRPr lang="en-US" sz="1240" dirty="0"/>
          </a:p>
        </p:txBody>
      </p:sp>
      <p:sp>
        <p:nvSpPr>
          <p:cNvPr id="16" name="Text 13"/>
          <p:cNvSpPr/>
          <p:nvPr/>
        </p:nvSpPr>
        <p:spPr>
          <a:xfrm>
            <a:off x="3795474" y="5840611"/>
            <a:ext cx="1889522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8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Groups</a:t>
            </a:r>
            <a:endParaRPr lang="en-US" sz="1860" dirty="0"/>
          </a:p>
        </p:txBody>
      </p:sp>
      <p:sp>
        <p:nvSpPr>
          <p:cNvPr id="17" name="Text 14"/>
          <p:cNvSpPr/>
          <p:nvPr/>
        </p:nvSpPr>
        <p:spPr>
          <a:xfrm>
            <a:off x="3795474" y="6371987"/>
            <a:ext cx="7039451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create groups, run the command </a:t>
            </a:r>
            <a:pPr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aws iam create-group --group-name</a:t>
            </a:r>
            <a:pPr indent="0" marL="0">
              <a:lnSpc>
                <a:spcPts val="1984"/>
              </a:lnSpc>
              <a:buNone/>
            </a:pPr>
            <a:r>
              <a:rPr lang="en-US" sz="12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240" dirty="0"/>
          </a:p>
        </p:txBody>
      </p:sp>
      <p:sp>
        <p:nvSpPr>
          <p:cNvPr id="18" name="Text 15"/>
          <p:cNvSpPr/>
          <p:nvPr/>
        </p:nvSpPr>
        <p:spPr>
          <a:xfrm>
            <a:off x="3795474" y="6867644"/>
            <a:ext cx="2773680" cy="393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8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EC2</a:t>
            </a:r>
            <a:endParaRPr lang="en-US" sz="2480" dirty="0"/>
          </a:p>
        </p:txBody>
      </p:sp>
      <p:sp>
        <p:nvSpPr>
          <p:cNvPr id="19" name="Text 16"/>
          <p:cNvSpPr/>
          <p:nvPr/>
        </p:nvSpPr>
        <p:spPr>
          <a:xfrm>
            <a:off x="3795474" y="7497366"/>
            <a:ext cx="2011680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8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an Instance</a:t>
            </a:r>
            <a:endParaRPr lang="en-US" sz="1860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57627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-05 </a:t>
            </a:r>
            <a:pPr indent="0" marL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AWS security group, instance type, webserver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440936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an instance.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85358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a security group.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529780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the instance type (t2.micro).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812965"/>
            <a:ext cx="7848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-06 Webservers and Putty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295167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an instance using Apache2 server.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339590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Putty and PuttyGen.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84012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PuttyGen, add your key pair.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28434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 your PEM file to PPK format using PuttyGen.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472856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Putty and add the host name and IP address.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517278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SSH authentication, pass the private key path and open the session.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03790" y="561701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Putty, login as "ubuntu" and hit enter.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03790" y="606123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You should now be logged in to your instance.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0002E">
              <a:alpha val="75000"/>
            </a:srgbClr>
          </a:solidFill>
          <a:ln w="51078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46058" y="562094"/>
            <a:ext cx="9138166" cy="1277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0"/>
              </a:lnSpc>
              <a:buNone/>
            </a:pPr>
            <a:r>
              <a:rPr lang="en-US" sz="40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-07 </a:t>
            </a:r>
            <a:pPr indent="0" marL="0">
              <a:lnSpc>
                <a:spcPts val="5030"/>
              </a:lnSpc>
              <a:buNone/>
            </a:pPr>
            <a:r>
              <a:rPr lang="en-US" sz="402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data script , WinSCP and OpenSSH</a:t>
            </a:r>
            <a:endParaRPr lang="en-US" sz="4024" dirty="0"/>
          </a:p>
        </p:txBody>
      </p:sp>
      <p:sp>
        <p:nvSpPr>
          <p:cNvPr id="5" name="Text 2"/>
          <p:cNvSpPr/>
          <p:nvPr/>
        </p:nvSpPr>
        <p:spPr>
          <a:xfrm>
            <a:off x="2746058" y="2146221"/>
            <a:ext cx="9138166" cy="1277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0"/>
              </a:lnSpc>
              <a:buNone/>
            </a:pPr>
            <a:r>
              <a:rPr lang="en-US" sz="40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Launch an Instance (Using Apache2 Server)</a:t>
            </a:r>
            <a:endParaRPr lang="en-US" sz="4024" dirty="0"/>
          </a:p>
        </p:txBody>
      </p:sp>
      <p:sp>
        <p:nvSpPr>
          <p:cNvPr id="6" name="Text 3"/>
          <p:cNvSpPr/>
          <p:nvPr/>
        </p:nvSpPr>
        <p:spPr>
          <a:xfrm>
            <a:off x="2746058" y="3730347"/>
            <a:ext cx="9138166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advanced settings, go to "User Data" and enter the following script:</a:t>
            </a:r>
            <a:endParaRPr lang="en-US" sz="1610" dirty="0"/>
          </a:p>
        </p:txBody>
      </p:sp>
      <p:sp>
        <p:nvSpPr>
          <p:cNvPr id="7" name="Shape 4"/>
          <p:cNvSpPr/>
          <p:nvPr/>
        </p:nvSpPr>
        <p:spPr>
          <a:xfrm>
            <a:off x="2746058" y="4287322"/>
            <a:ext cx="9138166" cy="1941790"/>
          </a:xfrm>
          <a:prstGeom prst="roundRect">
            <a:avLst>
              <a:gd name="adj" fmla="val 18948"/>
            </a:avLst>
          </a:prstGeom>
          <a:solidFill>
            <a:srgbClr val="483304"/>
          </a:solidFill>
          <a:ln/>
        </p:spPr>
      </p:sp>
      <p:sp>
        <p:nvSpPr>
          <p:cNvPr id="8" name="Shape 5"/>
          <p:cNvSpPr/>
          <p:nvPr/>
        </p:nvSpPr>
        <p:spPr>
          <a:xfrm>
            <a:off x="2735937" y="4287322"/>
            <a:ext cx="9158407" cy="1941790"/>
          </a:xfrm>
          <a:prstGeom prst="roundRect">
            <a:avLst>
              <a:gd name="adj" fmla="val 1579"/>
            </a:avLst>
          </a:prstGeom>
          <a:solidFill>
            <a:srgbClr val="483304"/>
          </a:solidFill>
          <a:ln/>
        </p:spPr>
      </p:sp>
      <p:sp>
        <p:nvSpPr>
          <p:cNvPr id="9" name="Text 6"/>
          <p:cNvSpPr/>
          <p:nvPr/>
        </p:nvSpPr>
        <p:spPr>
          <a:xfrm>
            <a:off x="2940248" y="4440555"/>
            <a:ext cx="8749784" cy="16353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#!/bin/bash</a:t>
            </a:r>
            <a:endParaRPr lang="en-US" sz="1610" dirty="0"/>
          </a:p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apt update -y</a:t>
            </a:r>
            <a:endParaRPr lang="en-US" sz="1610" dirty="0"/>
          </a:p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apt install apache2 -y</a:t>
            </a:r>
            <a:endParaRPr lang="en-US" sz="1610" dirty="0"/>
          </a:p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restart apache2.service</a:t>
            </a:r>
            <a:endParaRPr lang="en-US" sz="1610" dirty="0"/>
          </a:p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echo "&lt;h1&gt;This is my user data script&lt;/h1&gt;" &gt; /var/www/html/index.html</a:t>
            </a:r>
            <a:endParaRPr lang="en-US" sz="1610" dirty="0"/>
          </a:p>
        </p:txBody>
      </p:sp>
      <p:sp>
        <p:nvSpPr>
          <p:cNvPr id="10" name="Text 7"/>
          <p:cNvSpPr/>
          <p:nvPr/>
        </p:nvSpPr>
        <p:spPr>
          <a:xfrm>
            <a:off x="2746058" y="6459022"/>
            <a:ext cx="9138166" cy="65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WinSCP and add the hostname and username. In the authentication settings, click on the "Advanced" button and pass the private key file. Just drag the file and drop it.</a:t>
            </a:r>
            <a:endParaRPr lang="en-US" sz="1610" dirty="0"/>
          </a:p>
        </p:txBody>
      </p:sp>
      <p:sp>
        <p:nvSpPr>
          <p:cNvPr id="11" name="Text 8"/>
          <p:cNvSpPr/>
          <p:nvPr/>
        </p:nvSpPr>
        <p:spPr>
          <a:xfrm>
            <a:off x="2746058" y="7343061"/>
            <a:ext cx="9138166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OpenSSH and run the instance.</a:t>
            </a:r>
            <a:endParaRPr lang="en-US" sz="161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471618"/>
            <a:ext cx="9486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-08 </a:t>
            </a:r>
            <a:pPr indent="0" marL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EBS Volumes and Snapshots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361033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an EC2 instance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05455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volume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49877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to the EC2 instance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942999"/>
            <a:ext cx="957810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the command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-h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lsblk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check the available internal disk space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40246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Attach snapshots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479238"/>
            <a:ext cx="9387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-09 </a:t>
            </a:r>
            <a:pPr indent="0" marL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AMI and Autoscaling groups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361795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an instance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06217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 to the instance ID actions and select "Create Image" to create an image template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50639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an instance from the created AMI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95061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an Auto Scaling group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39484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launch template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9234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 -10 </a:t>
            </a:r>
            <a:pPr indent="0" marL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ELB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406217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2 instances named server1 and server2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50639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load balancer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95061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target group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2023-11-04T14:05:03Z</dcterms:created>
  <dcterms:modified xsi:type="dcterms:W3CDTF">2023-11-04T14:05:03Z</dcterms:modified>
</cp:coreProperties>
</file>